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78" r:id="rId2"/>
    <p:sldId id="258" r:id="rId3"/>
    <p:sldId id="281" r:id="rId4"/>
    <p:sldId id="259" r:id="rId5"/>
    <p:sldId id="264" r:id="rId6"/>
    <p:sldId id="282" r:id="rId7"/>
    <p:sldId id="269" r:id="rId8"/>
    <p:sldId id="279" r:id="rId9"/>
  </p:sldIdLst>
  <p:sldSz cx="9144000" cy="6858000" type="screen4x3"/>
  <p:notesSz cx="6645275" cy="977582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55" d="100"/>
          <a:sy n="155" d="100"/>
        </p:scale>
        <p:origin x="4512" y="11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2879619" cy="488792"/>
          </a:xfrm>
          <a:prstGeom prst="rect">
            <a:avLst/>
          </a:prstGeom>
        </p:spPr>
        <p:txBody>
          <a:bodyPr vert="horz" lIns="93796" tIns="46898" rIns="93796" bIns="46898" rtlCol="0"/>
          <a:lstStyle>
            <a:lvl1pPr algn="l">
              <a:defRPr sz="1200"/>
            </a:lvl1pPr>
          </a:lstStyle>
          <a:p>
            <a:r>
              <a:rPr lang="en-US" smtClean="0"/>
              <a:t>BWMS Retrofit Plan</a:t>
            </a:r>
            <a:endParaRPr 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764121" y="2"/>
            <a:ext cx="2879619" cy="488792"/>
          </a:xfrm>
          <a:prstGeom prst="rect">
            <a:avLst/>
          </a:prstGeom>
        </p:spPr>
        <p:txBody>
          <a:bodyPr vert="horz" lIns="93796" tIns="46898" rIns="93796" bIns="46898" rtlCol="0"/>
          <a:lstStyle>
            <a:lvl1pPr algn="r">
              <a:defRPr sz="1200"/>
            </a:lvl1pPr>
          </a:lstStyle>
          <a:p>
            <a:fld id="{FC776156-E4BF-4ED4-982C-544E596F391C}" type="datetimeFigureOut">
              <a:rPr lang="en-US" smtClean="0"/>
              <a:t>5/26/2026</a:t>
            </a:fld>
            <a:endParaRPr 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2" y="9285340"/>
            <a:ext cx="2879619" cy="488792"/>
          </a:xfrm>
          <a:prstGeom prst="rect">
            <a:avLst/>
          </a:prstGeom>
        </p:spPr>
        <p:txBody>
          <a:bodyPr vert="horz" lIns="93796" tIns="46898" rIns="93796" bIns="4689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764121" y="9285340"/>
            <a:ext cx="2879619" cy="488792"/>
          </a:xfrm>
          <a:prstGeom prst="rect">
            <a:avLst/>
          </a:prstGeom>
        </p:spPr>
        <p:txBody>
          <a:bodyPr vert="horz" lIns="93796" tIns="46898" rIns="93796" bIns="46898" rtlCol="0" anchor="b"/>
          <a:lstStyle>
            <a:lvl1pPr algn="r">
              <a:defRPr sz="1200"/>
            </a:lvl1pPr>
          </a:lstStyle>
          <a:p>
            <a:fld id="{6D783EF6-A4C7-4121-BA7E-480F3F46AD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7599200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2879619" cy="488792"/>
          </a:xfrm>
          <a:prstGeom prst="rect">
            <a:avLst/>
          </a:prstGeom>
        </p:spPr>
        <p:txBody>
          <a:bodyPr vert="horz" lIns="93796" tIns="46898" rIns="93796" bIns="46898" rtlCol="0"/>
          <a:lstStyle>
            <a:lvl1pPr algn="l">
              <a:defRPr sz="1200"/>
            </a:lvl1pPr>
          </a:lstStyle>
          <a:p>
            <a:r>
              <a:rPr lang="en-US" smtClean="0"/>
              <a:t>BWMS Retrofit Plan</a:t>
            </a:r>
            <a:endParaRPr 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764121" y="2"/>
            <a:ext cx="2879619" cy="488792"/>
          </a:xfrm>
          <a:prstGeom prst="rect">
            <a:avLst/>
          </a:prstGeom>
        </p:spPr>
        <p:txBody>
          <a:bodyPr vert="horz" lIns="93796" tIns="46898" rIns="93796" bIns="46898" rtlCol="0"/>
          <a:lstStyle>
            <a:lvl1pPr algn="r">
              <a:defRPr sz="1200"/>
            </a:lvl1pPr>
          </a:lstStyle>
          <a:p>
            <a:fld id="{9995927A-081F-44D5-899D-51C42E8AFE0D}" type="datetimeFigureOut">
              <a:rPr lang="en-US" smtClean="0"/>
              <a:t>5/26/2026</a:t>
            </a:fld>
            <a:endParaRPr 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879475" y="733425"/>
            <a:ext cx="4886325" cy="36655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796" tIns="46898" rIns="93796" bIns="46898" rtlCol="0" anchor="ctr"/>
          <a:lstStyle/>
          <a:p>
            <a:endParaRPr 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64528" y="4643517"/>
            <a:ext cx="5316220" cy="4399121"/>
          </a:xfrm>
          <a:prstGeom prst="rect">
            <a:avLst/>
          </a:prstGeom>
        </p:spPr>
        <p:txBody>
          <a:bodyPr vert="horz" lIns="93796" tIns="46898" rIns="93796" bIns="46898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2" y="9285340"/>
            <a:ext cx="2879619" cy="488792"/>
          </a:xfrm>
          <a:prstGeom prst="rect">
            <a:avLst/>
          </a:prstGeom>
        </p:spPr>
        <p:txBody>
          <a:bodyPr vert="horz" lIns="93796" tIns="46898" rIns="93796" bIns="4689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764121" y="9285340"/>
            <a:ext cx="2879619" cy="488792"/>
          </a:xfrm>
          <a:prstGeom prst="rect">
            <a:avLst/>
          </a:prstGeom>
        </p:spPr>
        <p:txBody>
          <a:bodyPr vert="horz" lIns="93796" tIns="46898" rIns="93796" bIns="46898" rtlCol="0" anchor="b"/>
          <a:lstStyle>
            <a:lvl1pPr algn="r">
              <a:defRPr sz="1200"/>
            </a:lvl1pPr>
          </a:lstStyle>
          <a:p>
            <a:fld id="{2F29BA34-457F-4E40-A429-C26ACE006C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953706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29BA34-457F-4E40-A429-C26ACE006C46}" type="slidenum">
              <a:rPr lang="en-US" smtClean="0"/>
              <a:t>2</a:t>
            </a:fld>
            <a:endParaRPr lang="en-US"/>
          </a:p>
        </p:txBody>
      </p:sp>
      <p:sp>
        <p:nvSpPr>
          <p:cNvPr id="5" name="页眉占位符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n-US" smtClean="0"/>
              <a:t>BWMS Retrofit Plan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72469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29BA34-457F-4E40-A429-C26ACE006C46}" type="slidenum">
              <a:rPr lang="en-US" smtClean="0"/>
              <a:t>3</a:t>
            </a:fld>
            <a:endParaRPr lang="en-US"/>
          </a:p>
        </p:txBody>
      </p:sp>
      <p:sp>
        <p:nvSpPr>
          <p:cNvPr id="5" name="页眉占位符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n-US" smtClean="0"/>
              <a:t>BWMS Retrofit Plan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32974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29BA34-457F-4E40-A429-C26ACE006C46}" type="slidenum">
              <a:rPr lang="en-US" smtClean="0"/>
              <a:t>4</a:t>
            </a:fld>
            <a:endParaRPr lang="en-US"/>
          </a:p>
        </p:txBody>
      </p:sp>
      <p:sp>
        <p:nvSpPr>
          <p:cNvPr id="5" name="页眉占位符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n-US" smtClean="0"/>
              <a:t>BWMS Retrofit Plan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72469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29BA34-457F-4E40-A429-C26ACE006C46}" type="slidenum">
              <a:rPr lang="en-US" smtClean="0"/>
              <a:t>5</a:t>
            </a:fld>
            <a:endParaRPr lang="en-US"/>
          </a:p>
        </p:txBody>
      </p:sp>
      <p:sp>
        <p:nvSpPr>
          <p:cNvPr id="5" name="页眉占位符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n-US" smtClean="0"/>
              <a:t>BWMS Retrofit Plan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72469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29BA34-457F-4E40-A429-C26ACE006C46}" type="slidenum">
              <a:rPr lang="en-US" smtClean="0"/>
              <a:t>6</a:t>
            </a:fld>
            <a:endParaRPr lang="en-US"/>
          </a:p>
        </p:txBody>
      </p:sp>
      <p:sp>
        <p:nvSpPr>
          <p:cNvPr id="5" name="页眉占位符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n-US" smtClean="0"/>
              <a:t>BWMS Retrofit Plan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44725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29BA34-457F-4E40-A429-C26ACE006C46}" type="slidenum">
              <a:rPr lang="en-US" smtClean="0"/>
              <a:t>7</a:t>
            </a:fld>
            <a:endParaRPr lang="en-US"/>
          </a:p>
        </p:txBody>
      </p:sp>
      <p:sp>
        <p:nvSpPr>
          <p:cNvPr id="5" name="页眉占位符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n-US" smtClean="0"/>
              <a:t>BWMS Retrofit Plan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72469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29BA34-457F-4E40-A429-C26ACE006C46}" type="slidenum">
              <a:rPr lang="en-US" smtClean="0"/>
              <a:t>8</a:t>
            </a:fld>
            <a:endParaRPr lang="en-US"/>
          </a:p>
        </p:txBody>
      </p:sp>
      <p:sp>
        <p:nvSpPr>
          <p:cNvPr id="5" name="页眉占位符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n-US" smtClean="0"/>
              <a:t>BWMS Retrofit Plan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72469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A31EA-E403-41A9-BFD6-92450E10C9A5}" type="datetime1">
              <a:rPr lang="zh-CN" altLang="en-US" smtClean="0"/>
              <a:t>2026/5/26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dirty="0" smtClean="0"/>
              <a:t>© 2018 SeaTec Ship Services Co., Limited  Tel:021 59141226 </a:t>
            </a:r>
            <a:r>
              <a:rPr lang="en-US" altLang="zh-CN" dirty="0" err="1" smtClean="0"/>
              <a:t>Email:sales@stshipserv.com</a:t>
            </a:r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195E3-1873-4CDB-9944-8DEBE1217A2D}" type="datetime1">
              <a:rPr lang="zh-CN" altLang="en-US" smtClean="0"/>
              <a:t>2026/5/26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dirty="0" smtClean="0"/>
              <a:t>© 2018 SeaTec Ship Services Co., Limited  Tel:021 59141226 </a:t>
            </a:r>
            <a:r>
              <a:rPr lang="en-US" altLang="zh-CN" dirty="0" err="1" smtClean="0"/>
              <a:t>Email:sales@stshipserv.com</a:t>
            </a:r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C3284-3173-44FF-AD38-A2CCB3212BB2}" type="datetime1">
              <a:rPr lang="zh-CN" altLang="en-US" smtClean="0"/>
              <a:t>2026/5/26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dirty="0" smtClean="0"/>
              <a:t>© 2018 SeaTec Ship Services Co., Limited  Tel:021 59141226 </a:t>
            </a:r>
            <a:r>
              <a:rPr lang="en-US" altLang="zh-CN" dirty="0" err="1" smtClean="0"/>
              <a:t>Email:sales@stshipserv.com</a:t>
            </a:r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1BF31-6D3C-4C01-8186-059E178AC2AF}" type="datetime1">
              <a:rPr lang="zh-CN" altLang="en-US" smtClean="0"/>
              <a:t>2026/5/26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dirty="0" smtClean="0"/>
              <a:t>© 2018 SeaTec Ship Services Co., Limited  Tel:021 59141226 </a:t>
            </a:r>
            <a:r>
              <a:rPr lang="en-US" altLang="zh-CN" dirty="0" err="1" smtClean="0"/>
              <a:t>Email:sales@stshipserv.com</a:t>
            </a:r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338625-A39F-41F9-9F3E-F2D2ED444138}" type="datetime1">
              <a:rPr lang="zh-CN" altLang="en-US" smtClean="0"/>
              <a:t>2026/5/26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dirty="0" smtClean="0"/>
              <a:t>© 2018 SeaTec Ship Services Co., Limited  Tel:021 59141226 </a:t>
            </a:r>
            <a:r>
              <a:rPr lang="en-US" altLang="zh-CN" dirty="0" err="1" smtClean="0"/>
              <a:t>Email:sales@stshipserv.com</a:t>
            </a:r>
            <a:endParaRPr lang="zh-CN" altLang="en-US" dirty="0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48B1A-5A32-47FA-BF17-3A9BD1D2823B}" type="datetime1">
              <a:rPr lang="zh-CN" altLang="en-US" smtClean="0"/>
              <a:t>2026/5/26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dirty="0" smtClean="0"/>
              <a:t>© 2018 SeaTec Ship Services Co., Limited  Tel:021 59141226 </a:t>
            </a:r>
            <a:r>
              <a:rPr lang="en-US" altLang="zh-CN" dirty="0" err="1" smtClean="0"/>
              <a:t>Email:sales@stshipserv.com</a:t>
            </a:r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DFFE4-B7E4-4605-A75C-E36FCA27F7B9}" type="datetime1">
              <a:rPr lang="zh-CN" altLang="en-US" smtClean="0"/>
              <a:t>2026/5/26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dirty="0" smtClean="0"/>
              <a:t>© 2018 SeaTec Ship Services Co., Limited  Tel:021 59141226 </a:t>
            </a:r>
            <a:r>
              <a:rPr lang="en-US" altLang="zh-CN" dirty="0" err="1" smtClean="0"/>
              <a:t>Email:sales@stshipserv.com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B498E-D9A7-4828-A99D-F9A92CFD6BB5}" type="datetime1">
              <a:rPr lang="zh-CN" altLang="en-US" smtClean="0"/>
              <a:t>2026/5/26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dirty="0" smtClean="0"/>
              <a:t>© 2018 SeaTec Ship Services Co., Limited  Tel:021 59141226 </a:t>
            </a:r>
            <a:r>
              <a:rPr lang="en-US" altLang="zh-CN" dirty="0" err="1" smtClean="0"/>
              <a:t>Email:sales@stshipserv.com</a:t>
            </a:r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61D56E-DEAC-4C0A-90FD-105EAA90C408}" type="datetime1">
              <a:rPr lang="zh-CN" altLang="en-US" smtClean="0"/>
              <a:t>2026/5/26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dirty="0" smtClean="0"/>
              <a:t>© 2018 SeaTec Ship Services Co., Limited  Tel:021 59141226 </a:t>
            </a:r>
            <a:r>
              <a:rPr lang="en-US" altLang="zh-CN" dirty="0" err="1" smtClean="0"/>
              <a:t>Email:sales@stshipserv.com</a:t>
            </a:r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F455A-0378-420C-891A-3F1AAD9CD38A}" type="datetime1">
              <a:rPr lang="zh-CN" altLang="en-US" smtClean="0"/>
              <a:t>2026/5/26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dirty="0" smtClean="0"/>
              <a:t>© 2018 SeaTec Ship Services Co., Limited  Tel:021 59141226 </a:t>
            </a:r>
            <a:r>
              <a:rPr lang="en-US" altLang="zh-CN" dirty="0" err="1" smtClean="0"/>
              <a:t>Email:sales@stshipserv.com</a:t>
            </a:r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81424-8412-465F-B2AF-85237657EF02}" type="datetime1">
              <a:rPr lang="zh-CN" altLang="en-US" smtClean="0"/>
              <a:t>2026/5/26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dirty="0" smtClean="0"/>
              <a:t>© 2018 SeaTec Ship Services Co., Limited  Tel:021 59141226 </a:t>
            </a:r>
            <a:r>
              <a:rPr lang="en-US" altLang="zh-CN" dirty="0" err="1" smtClean="0"/>
              <a:t>Email:sales@stshipserv.com</a:t>
            </a:r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8F68B8-8730-4C26-B659-ED7E2A704362}" type="datetime1">
              <a:rPr lang="zh-CN" altLang="en-US" smtClean="0"/>
              <a:t>2026/5/26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CN" dirty="0" smtClean="0"/>
              <a:t>© 2018 SeaTec Ship Services Co., Limited  Tel:021 59141226 </a:t>
            </a:r>
            <a:r>
              <a:rPr lang="en-US" altLang="zh-CN" dirty="0" err="1" smtClean="0"/>
              <a:t>Email:sales@stshipserv.com</a:t>
            </a:r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.png"/><Relationship Id="rId7" Type="http://schemas.microsoft.com/office/2007/relationships/hdphoto" Target="../media/hdphoto1.wdp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3.jpeg"/><Relationship Id="rId9" Type="http://schemas.microsoft.com/office/2007/relationships/hdphoto" Target="../media/hdphoto2.wdp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microsoft.com/office/2007/relationships/hdphoto" Target="../media/hdphoto3.wdp"/><Relationship Id="rId5" Type="http://schemas.openxmlformats.org/officeDocument/2006/relationships/image" Target="../media/image10.png"/><Relationship Id="rId10" Type="http://schemas.openxmlformats.org/officeDocument/2006/relationships/image" Target="../media/image14.png"/><Relationship Id="rId4" Type="http://schemas.openxmlformats.org/officeDocument/2006/relationships/image" Target="../media/image3.jpeg"/><Relationship Id="rId9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3.png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2.png"/><Relationship Id="rId7" Type="http://schemas.openxmlformats.org/officeDocument/2006/relationships/image" Target="../media/image1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2.png"/><Relationship Id="rId7" Type="http://schemas.openxmlformats.org/officeDocument/2006/relationships/image" Target="../media/image2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75033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15000"/>
            <a:lum/>
          </a:blip>
          <a:srcRect/>
          <a:stretch>
            <a:fillRect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dirty="0" smtClean="0"/>
              <a:t>© 2018 SeaTec Ship Services Co., Limited  Tel:021 59141226 </a:t>
            </a:r>
            <a:r>
              <a:rPr lang="en-US" altLang="zh-CN" dirty="0" err="1" smtClean="0"/>
              <a:t>Email:sales@stshipserv.com</a:t>
            </a:r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2</a:t>
            </a:fld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08304" y="188640"/>
            <a:ext cx="1584176" cy="432048"/>
          </a:xfrm>
          <a:prstGeom prst="rect">
            <a:avLst/>
          </a:prstGeom>
        </p:spPr>
      </p:pic>
      <p:sp>
        <p:nvSpPr>
          <p:cNvPr id="7" name="副标题 2"/>
          <p:cNvSpPr>
            <a:spLocks noGrp="1"/>
          </p:cNvSpPr>
          <p:nvPr>
            <p:ph type="subTitle" idx="1"/>
          </p:nvPr>
        </p:nvSpPr>
        <p:spPr>
          <a:xfrm>
            <a:off x="1043608" y="3068960"/>
            <a:ext cx="7416824" cy="2808312"/>
          </a:xfrm>
        </p:spPr>
        <p:txBody>
          <a:bodyPr>
            <a:noAutofit/>
          </a:bodyPr>
          <a:lstStyle/>
          <a:p>
            <a:pPr marL="742950" indent="-742950" algn="l">
              <a:buAutoNum type="arabicPeriod"/>
            </a:pPr>
            <a:r>
              <a:rPr lang="en-US" altLang="zh-CN" sz="2400" dirty="0" smtClean="0">
                <a:solidFill>
                  <a:schemeClr val="tx2">
                    <a:lumMod val="75000"/>
                  </a:schemeClr>
                </a:solidFill>
              </a:rPr>
              <a:t>Largescale 3D scanner for big retrofit project</a:t>
            </a:r>
          </a:p>
          <a:p>
            <a:pPr marL="742950" indent="-742950" algn="l">
              <a:buAutoNum type="arabicPeriod"/>
            </a:pPr>
            <a:r>
              <a:rPr lang="en-US" altLang="zh-CN" sz="2400" dirty="0" smtClean="0">
                <a:solidFill>
                  <a:schemeClr val="tx2">
                    <a:lumMod val="75000"/>
                  </a:schemeClr>
                </a:solidFill>
              </a:rPr>
              <a:t>Handheld 3D scanner for signal pipe replacement </a:t>
            </a:r>
          </a:p>
          <a:p>
            <a:pPr marL="742950" indent="-742950" algn="l">
              <a:buAutoNum type="arabicPeriod"/>
            </a:pPr>
            <a:r>
              <a:rPr lang="en-US" altLang="zh-CN" sz="2400" dirty="0" smtClean="0">
                <a:solidFill>
                  <a:schemeClr val="tx2">
                    <a:lumMod val="75000"/>
                  </a:schemeClr>
                </a:solidFill>
              </a:rPr>
              <a:t>Point cloud reversing and Engineering drawing  </a:t>
            </a:r>
            <a:endParaRPr lang="en-US" altLang="zh-CN" sz="2400" dirty="0">
              <a:solidFill>
                <a:schemeClr val="tx2">
                  <a:lumMod val="75000"/>
                </a:schemeClr>
              </a:solidFill>
            </a:endParaRPr>
          </a:p>
          <a:p>
            <a:pPr marL="742950" indent="-742950" algn="l">
              <a:buAutoNum type="arabicPeriod"/>
            </a:pPr>
            <a:r>
              <a:rPr lang="en-US" altLang="zh-CN" sz="2400" dirty="0" smtClean="0">
                <a:solidFill>
                  <a:schemeClr val="tx2">
                    <a:lumMod val="75000"/>
                  </a:schemeClr>
                </a:solidFill>
              </a:rPr>
              <a:t>Pipe Pre-fabrication and inspection in workshop</a:t>
            </a:r>
          </a:p>
          <a:p>
            <a:pPr marL="742950" indent="-742950" algn="l">
              <a:buAutoNum type="arabicPeriod"/>
            </a:pPr>
            <a:r>
              <a:rPr lang="en-US" altLang="zh-CN" sz="2400" dirty="0" smtClean="0">
                <a:solidFill>
                  <a:schemeClr val="tx2">
                    <a:lumMod val="75000"/>
                  </a:schemeClr>
                </a:solidFill>
              </a:rPr>
              <a:t>Installation on board </a:t>
            </a:r>
          </a:p>
        </p:txBody>
      </p:sp>
      <p:sp>
        <p:nvSpPr>
          <p:cNvPr id="9" name="TextBox 5"/>
          <p:cNvSpPr txBox="1"/>
          <p:nvPr/>
        </p:nvSpPr>
        <p:spPr>
          <a:xfrm>
            <a:off x="2627784" y="1552436"/>
            <a:ext cx="46805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Steel </a:t>
            </a:r>
            <a:r>
              <a:rPr lang="en-US" altLang="zh-CN" sz="36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zh-CN" sz="36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ipe Fabrication </a:t>
            </a:r>
            <a:endParaRPr lang="en-US" altLang="zh-CN" sz="3600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42886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15000"/>
            <a:lum/>
          </a:blip>
          <a:srcRect/>
          <a:stretch>
            <a:fillRect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755576" y="2204864"/>
            <a:ext cx="7776864" cy="4032448"/>
          </a:xfrm>
        </p:spPr>
        <p:txBody>
          <a:bodyPr>
            <a:noAutofit/>
          </a:bodyPr>
          <a:lstStyle/>
          <a:p>
            <a:pPr marL="285750" indent="-285750" algn="l">
              <a:buFont typeface="Wingdings" panose="05000000000000000000" pitchFamily="2" charset="2"/>
              <a:buChar char="Ø"/>
            </a:pPr>
            <a:r>
              <a:rPr lang="en-US" sz="1600" dirty="0" smtClean="0">
                <a:solidFill>
                  <a:schemeClr val="tx2">
                    <a:lumMod val="75000"/>
                  </a:schemeClr>
                </a:solidFill>
              </a:rPr>
              <a:t>This scanning fit for big retrofit project, </a:t>
            </a:r>
            <a:r>
              <a:rPr lang="en-US" sz="1600" dirty="0" err="1" smtClean="0">
                <a:solidFill>
                  <a:schemeClr val="tx2">
                    <a:lumMod val="75000"/>
                  </a:schemeClr>
                </a:solidFill>
              </a:rPr>
              <a:t>eg</a:t>
            </a:r>
            <a:r>
              <a:rPr lang="en-US" sz="1600" dirty="0" smtClean="0">
                <a:solidFill>
                  <a:schemeClr val="tx2">
                    <a:lumMod val="75000"/>
                  </a:schemeClr>
                </a:solidFill>
              </a:rPr>
              <a:t>. EGCS, BWTS, ULSFO</a:t>
            </a:r>
            <a:r>
              <a:rPr lang="en-US" altLang="zh-CN" sz="1600" dirty="0" smtClean="0">
                <a:solidFill>
                  <a:schemeClr val="tx2">
                    <a:lumMod val="75000"/>
                  </a:schemeClr>
                </a:solidFill>
              </a:rPr>
              <a:t>.</a:t>
            </a:r>
          </a:p>
          <a:p>
            <a:pPr marL="285750" indent="-285750" algn="l">
              <a:buFont typeface="Wingdings" panose="05000000000000000000" pitchFamily="2" charset="2"/>
              <a:buChar char="Ø"/>
            </a:pPr>
            <a:r>
              <a:rPr lang="en-US" altLang="zh-CN" sz="1600" dirty="0" smtClean="0">
                <a:solidFill>
                  <a:schemeClr val="tx2">
                    <a:lumMod val="75000"/>
                  </a:schemeClr>
                </a:solidFill>
              </a:rPr>
              <a:t>Equipment: FRAO Focus S350.</a:t>
            </a:r>
          </a:p>
          <a:p>
            <a:pPr marL="285750" indent="-285750" algn="l">
              <a:buFont typeface="Wingdings" panose="05000000000000000000" pitchFamily="2" charset="2"/>
              <a:buChar char="Ø"/>
            </a:pPr>
            <a:r>
              <a:rPr lang="en-US" altLang="zh-CN" sz="1600" dirty="0" smtClean="0">
                <a:solidFill>
                  <a:schemeClr val="tx2">
                    <a:lumMod val="75000"/>
                  </a:schemeClr>
                </a:solidFill>
              </a:rPr>
              <a:t>Engineer: one for feasibility inspection and one for 3D scanning</a:t>
            </a:r>
          </a:p>
          <a:p>
            <a:pPr marL="285750" indent="-285750" algn="l">
              <a:buFont typeface="Wingdings" panose="05000000000000000000" pitchFamily="2" charset="2"/>
              <a:buChar char="Ø"/>
            </a:pPr>
            <a:r>
              <a:rPr lang="en-US" altLang="zh-CN" sz="1600" dirty="0" smtClean="0">
                <a:solidFill>
                  <a:schemeClr val="tx2">
                    <a:lumMod val="75000"/>
                  </a:schemeClr>
                </a:solidFill>
              </a:rPr>
              <a:t>Time: 1 day 3D scan on board + 14 days for engineering (depends on amount)  </a:t>
            </a:r>
          </a:p>
          <a:p>
            <a:pPr marL="285750" indent="-285750" algn="l">
              <a:buFont typeface="Wingdings" panose="05000000000000000000" pitchFamily="2" charset="2"/>
              <a:buChar char="Ø"/>
            </a:pPr>
            <a:r>
              <a:rPr lang="en-US" altLang="zh-CN" sz="1600" dirty="0" smtClean="0">
                <a:solidFill>
                  <a:schemeClr val="tx2">
                    <a:lumMod val="75000"/>
                  </a:schemeClr>
                </a:solidFill>
              </a:rPr>
              <a:t>Precision: 0-2mm</a:t>
            </a:r>
          </a:p>
          <a:p>
            <a:pPr algn="l"/>
            <a:endParaRPr lang="en-US" sz="20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3</a:t>
            </a:fld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08304" y="188640"/>
            <a:ext cx="1584176" cy="43204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74898" y="1537108"/>
            <a:ext cx="76328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chemeClr val="tx2">
                    <a:lumMod val="75000"/>
                  </a:schemeClr>
                </a:solidFill>
              </a:rPr>
              <a:t>1</a:t>
            </a:r>
            <a:r>
              <a:rPr lang="en-US" altLang="zh-CN" sz="2800" b="1" dirty="0" smtClean="0">
                <a:solidFill>
                  <a:schemeClr val="tx2">
                    <a:lumMod val="75000"/>
                  </a:schemeClr>
                </a:solidFill>
              </a:rPr>
              <a:t>. </a:t>
            </a:r>
            <a:r>
              <a:rPr lang="en-US" altLang="zh-CN" sz="2800" b="1" dirty="0">
                <a:solidFill>
                  <a:schemeClr val="tx2">
                    <a:lumMod val="75000"/>
                  </a:schemeClr>
                </a:solidFill>
              </a:rPr>
              <a:t>Largescale 3D scanner for big retrofit </a:t>
            </a:r>
            <a:r>
              <a:rPr lang="en-US" altLang="zh-CN" sz="2800" b="1" dirty="0" smtClean="0">
                <a:solidFill>
                  <a:schemeClr val="tx2">
                    <a:lumMod val="75000"/>
                  </a:schemeClr>
                </a:solidFill>
              </a:rPr>
              <a:t>project</a:t>
            </a:r>
            <a:endParaRPr lang="en-US" altLang="zh-CN" sz="2800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7584" y="3838169"/>
            <a:ext cx="1800200" cy="18002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683568" y="5754222"/>
            <a:ext cx="1800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i="1" dirty="0" smtClean="0">
                <a:solidFill>
                  <a:schemeClr val="accent6">
                    <a:lumMod val="50000"/>
                  </a:schemeClr>
                </a:solidFill>
              </a:rPr>
              <a:t>FARO </a:t>
            </a:r>
            <a:r>
              <a:rPr lang="en-US" sz="1600" b="1" i="1" dirty="0">
                <a:solidFill>
                  <a:schemeClr val="accent6">
                    <a:lumMod val="50000"/>
                  </a:schemeClr>
                </a:solidFill>
              </a:rPr>
              <a:t>Focus </a:t>
            </a:r>
            <a:r>
              <a:rPr lang="en-US" sz="1600" b="1" i="1" dirty="0" smtClean="0">
                <a:solidFill>
                  <a:schemeClr val="accent6">
                    <a:lumMod val="50000"/>
                  </a:schemeClr>
                </a:solidFill>
              </a:rPr>
              <a:t>S350</a:t>
            </a:r>
            <a:endParaRPr lang="en-US" sz="1600" b="1" i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9444" b="5958"/>
          <a:stretch/>
        </p:blipFill>
        <p:spPr>
          <a:xfrm>
            <a:off x="6020328" y="3838169"/>
            <a:ext cx="2088232" cy="177923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22094" b="10038"/>
          <a:stretch/>
        </p:blipFill>
        <p:spPr>
          <a:xfrm>
            <a:off x="3275856" y="3838169"/>
            <a:ext cx="2145744" cy="180020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7" name="Picture 2" descr="C:\Users\chenf\AppData\Local\Microsoft\Windows\INetCache\IE\6O675LPK\Surveyor[1].png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1520" y="203342"/>
            <a:ext cx="720080" cy="1034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3824064" cy="365125"/>
          </a:xfrm>
        </p:spPr>
        <p:txBody>
          <a:bodyPr/>
          <a:lstStyle/>
          <a:p>
            <a:r>
              <a:rPr lang="en-US" altLang="zh-CN" dirty="0" smtClean="0"/>
              <a:t>© 2018   SeaTec Ship Services Co., Limited  </a:t>
            </a:r>
          </a:p>
          <a:p>
            <a:r>
              <a:rPr lang="en-US" altLang="zh-CN" dirty="0" smtClean="0"/>
              <a:t>Tel: 021 50460929     Email: tec@stshipserv.com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519718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15000"/>
            <a:lum/>
          </a:blip>
          <a:srcRect/>
          <a:stretch>
            <a:fillRect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755576" y="2348880"/>
            <a:ext cx="7776864" cy="3888432"/>
          </a:xfrm>
        </p:spPr>
        <p:txBody>
          <a:bodyPr>
            <a:noAutofit/>
          </a:bodyPr>
          <a:lstStyle/>
          <a:p>
            <a:pPr marL="285750" indent="-285750" algn="l">
              <a:buFont typeface="Wingdings" panose="05000000000000000000" pitchFamily="2" charset="2"/>
              <a:buChar char="Ø"/>
            </a:pPr>
            <a:r>
              <a:rPr lang="en-US" sz="1600" dirty="0" smtClean="0">
                <a:solidFill>
                  <a:schemeClr val="tx2">
                    <a:lumMod val="75000"/>
                  </a:schemeClr>
                </a:solidFill>
              </a:rPr>
              <a:t>This scanning fit for single project, </a:t>
            </a:r>
            <a:r>
              <a:rPr lang="en-US" sz="1600" dirty="0" err="1" smtClean="0">
                <a:solidFill>
                  <a:schemeClr val="tx2">
                    <a:lumMod val="75000"/>
                  </a:schemeClr>
                </a:solidFill>
              </a:rPr>
              <a:t>eg</a:t>
            </a:r>
            <a:r>
              <a:rPr lang="en-US" sz="1600" dirty="0" smtClean="0">
                <a:solidFill>
                  <a:schemeClr val="tx2">
                    <a:lumMod val="75000"/>
                  </a:schemeClr>
                </a:solidFill>
              </a:rPr>
              <a:t>. single sea water pipe replacement, other non-standard parts copy.  </a:t>
            </a:r>
            <a:endParaRPr lang="en-US" altLang="zh-CN" sz="1600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285750" indent="-285750" algn="l">
              <a:buFont typeface="Wingdings" panose="05000000000000000000" pitchFamily="2" charset="2"/>
              <a:buChar char="Ø"/>
            </a:pPr>
            <a:r>
              <a:rPr lang="en-US" altLang="zh-CN" sz="1600" dirty="0" smtClean="0">
                <a:solidFill>
                  <a:schemeClr val="tx2">
                    <a:lumMod val="75000"/>
                  </a:schemeClr>
                </a:solidFill>
              </a:rPr>
              <a:t>Equipment: SIMSCAN22</a:t>
            </a:r>
          </a:p>
          <a:p>
            <a:pPr marL="285750" indent="-285750" algn="l">
              <a:buFont typeface="Wingdings" panose="05000000000000000000" pitchFamily="2" charset="2"/>
              <a:buChar char="Ø"/>
            </a:pPr>
            <a:r>
              <a:rPr lang="en-US" altLang="zh-CN" sz="1600" dirty="0" smtClean="0">
                <a:solidFill>
                  <a:schemeClr val="tx2">
                    <a:lumMod val="75000"/>
                  </a:schemeClr>
                </a:solidFill>
              </a:rPr>
              <a:t>Engineer: one for 3D scanning</a:t>
            </a:r>
          </a:p>
          <a:p>
            <a:pPr marL="285750" indent="-285750" algn="l">
              <a:buFont typeface="Wingdings" panose="05000000000000000000" pitchFamily="2" charset="2"/>
              <a:buChar char="Ø"/>
            </a:pPr>
            <a:r>
              <a:rPr lang="en-US" altLang="zh-CN" sz="1600" dirty="0" smtClean="0">
                <a:solidFill>
                  <a:schemeClr val="tx2">
                    <a:lumMod val="75000"/>
                  </a:schemeClr>
                </a:solidFill>
              </a:rPr>
              <a:t>Time: 1 day 3D scan on board + 7 days for engineering</a:t>
            </a:r>
          </a:p>
          <a:p>
            <a:pPr marL="285750" indent="-285750" algn="l">
              <a:buFont typeface="Wingdings" panose="05000000000000000000" pitchFamily="2" charset="2"/>
              <a:buChar char="Ø"/>
            </a:pPr>
            <a:r>
              <a:rPr lang="en-US" altLang="zh-CN" sz="1600" dirty="0">
                <a:solidFill>
                  <a:schemeClr val="tx2">
                    <a:lumMod val="75000"/>
                  </a:schemeClr>
                </a:solidFill>
              </a:rPr>
              <a:t>Precision: </a:t>
            </a:r>
            <a:r>
              <a:rPr lang="en-US" altLang="zh-CN" sz="1600" dirty="0" smtClean="0">
                <a:solidFill>
                  <a:schemeClr val="tx2">
                    <a:lumMod val="75000"/>
                  </a:schemeClr>
                </a:solidFill>
              </a:rPr>
              <a:t>0.1mm</a:t>
            </a:r>
            <a:endParaRPr lang="en-US" altLang="zh-CN" sz="1600" dirty="0">
              <a:solidFill>
                <a:schemeClr val="tx2">
                  <a:lumMod val="75000"/>
                </a:schemeClr>
              </a:solidFill>
            </a:endParaRPr>
          </a:p>
          <a:p>
            <a:pPr algn="l"/>
            <a:r>
              <a:rPr lang="en-US" altLang="zh-CN" sz="16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</a:p>
          <a:p>
            <a:pPr algn="l"/>
            <a:endParaRPr lang="en-US" sz="20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4</a:t>
            </a:fld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08304" y="188640"/>
            <a:ext cx="1584176" cy="43204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74898" y="1537108"/>
            <a:ext cx="828959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chemeClr val="tx2">
                    <a:lumMod val="75000"/>
                  </a:schemeClr>
                </a:solidFill>
              </a:rPr>
              <a:t>2</a:t>
            </a:r>
            <a:r>
              <a:rPr lang="en-US" altLang="zh-CN" sz="2800" b="1" dirty="0" smtClean="0">
                <a:solidFill>
                  <a:schemeClr val="tx2">
                    <a:lumMod val="75000"/>
                  </a:schemeClr>
                </a:solidFill>
              </a:rPr>
              <a:t>. </a:t>
            </a:r>
            <a:r>
              <a:rPr lang="en-US" altLang="zh-CN" sz="2800" dirty="0">
                <a:solidFill>
                  <a:schemeClr val="tx2">
                    <a:lumMod val="75000"/>
                  </a:schemeClr>
                </a:solidFill>
              </a:rPr>
              <a:t>Handheld 3D scanner for signal pipe replacement </a:t>
            </a:r>
          </a:p>
          <a:p>
            <a:endParaRPr lang="en-US" altLang="zh-CN" sz="2800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17" name="Picture 2" descr="C:\Users\chenf\AppData\Local\Microsoft\Windows\INetCache\IE\6O675LPK\Surveyor[1].pn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1520" y="203342"/>
            <a:ext cx="720080" cy="1034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图片占位符 3"/>
          <p:cNvPicPr>
            <a:picLocks noChangeAspect="1"/>
          </p:cNvPicPr>
          <p:nvPr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6163" b="6163"/>
          <a:stretch>
            <a:fillRect/>
          </a:stretch>
        </p:blipFill>
        <p:spPr>
          <a:xfrm>
            <a:off x="4139952" y="4198301"/>
            <a:ext cx="2653772" cy="17450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5616" y="4198301"/>
            <a:ext cx="2664296" cy="17468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8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3824064" cy="365125"/>
          </a:xfrm>
        </p:spPr>
        <p:txBody>
          <a:bodyPr/>
          <a:lstStyle/>
          <a:p>
            <a:r>
              <a:rPr lang="en-US" altLang="zh-CN" dirty="0" smtClean="0"/>
              <a:t>© 2018   SeaTec Ship Services Co., Limited  </a:t>
            </a:r>
          </a:p>
          <a:p>
            <a:r>
              <a:rPr lang="en-US" altLang="zh-CN" dirty="0" smtClean="0"/>
              <a:t>Tel: 021 50460929     Email: tec@stshipserv.com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415483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15000"/>
            <a:lum/>
          </a:blip>
          <a:srcRect/>
          <a:stretch>
            <a:fillRect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740584" y="1799124"/>
            <a:ext cx="7776864" cy="4320480"/>
          </a:xfrm>
        </p:spPr>
        <p:txBody>
          <a:bodyPr>
            <a:noAutofit/>
          </a:bodyPr>
          <a:lstStyle/>
          <a:p>
            <a:pPr algn="l"/>
            <a:r>
              <a:rPr lang="en-US" altLang="zh-CN" sz="2000" dirty="0" smtClean="0">
                <a:solidFill>
                  <a:schemeClr val="tx2">
                    <a:lumMod val="75000"/>
                  </a:schemeClr>
                </a:solidFill>
              </a:rPr>
              <a:t>Based on 3D scanning data and photos, we will make point cloud reversing and make pipe engineering drawing (Isometric)</a:t>
            </a: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5</a:t>
            </a:fld>
            <a:endParaRPr lang="zh-CN" altLang="en-US" dirty="0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08304" y="188640"/>
            <a:ext cx="1584176" cy="43204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84600" y="1157531"/>
            <a:ext cx="76328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chemeClr val="tx2">
                    <a:lumMod val="75000"/>
                  </a:schemeClr>
                </a:solidFill>
              </a:rPr>
              <a:t>3. Point </a:t>
            </a:r>
            <a:r>
              <a:rPr lang="en-US" altLang="zh-CN" sz="2800" dirty="0">
                <a:solidFill>
                  <a:schemeClr val="tx2">
                    <a:lumMod val="75000"/>
                  </a:schemeClr>
                </a:solidFill>
              </a:rPr>
              <a:t>cloud reversing and Engineering drawing  </a:t>
            </a:r>
          </a:p>
        </p:txBody>
      </p:sp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82932" y="2777613"/>
            <a:ext cx="2278634" cy="31518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08750" y="2780928"/>
            <a:ext cx="1882167" cy="1420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53990" y="4437112"/>
            <a:ext cx="1915101" cy="14923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 descr="C:\Users\chenf\AppData\Local\Microsoft\Windows\INetCache\IE\6O675LPK\coding-1294361_960_720[1].png"/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2417" y="148590"/>
            <a:ext cx="936333" cy="890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图片 6" descr="屏幕剪辑"/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56790" y="2780928"/>
            <a:ext cx="2467338" cy="3148577"/>
          </a:xfrm>
          <a:prstGeom prst="rect">
            <a:avLst/>
          </a:prstGeom>
        </p:spPr>
      </p:pic>
      <p:sp>
        <p:nvSpPr>
          <p:cNvPr id="1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3824064" cy="365125"/>
          </a:xfrm>
        </p:spPr>
        <p:txBody>
          <a:bodyPr/>
          <a:lstStyle/>
          <a:p>
            <a:r>
              <a:rPr lang="en-US" altLang="zh-CN" dirty="0" smtClean="0"/>
              <a:t>© 2018   SeaTec Ship Services Co., Limited  </a:t>
            </a:r>
          </a:p>
          <a:p>
            <a:r>
              <a:rPr lang="en-US" altLang="zh-CN" dirty="0" smtClean="0"/>
              <a:t>Tel: 021 50460929     Email: tec@stshipserv.com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244927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15000"/>
            <a:lum/>
          </a:blip>
          <a:srcRect/>
          <a:stretch>
            <a:fillRect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740584" y="1124744"/>
            <a:ext cx="7776864" cy="4994860"/>
          </a:xfrm>
        </p:spPr>
        <p:txBody>
          <a:bodyPr>
            <a:noAutofit/>
          </a:bodyPr>
          <a:lstStyle/>
          <a:p>
            <a:pPr algn="l"/>
            <a:endParaRPr lang="en-US" altLang="zh-CN" sz="2000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6</a:t>
            </a:fld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08304" y="188640"/>
            <a:ext cx="1584176" cy="432048"/>
          </a:xfrm>
          <a:prstGeom prst="rect">
            <a:avLst/>
          </a:prstGeom>
        </p:spPr>
      </p:pic>
      <p:pic>
        <p:nvPicPr>
          <p:cNvPr id="4099" name="Picture 3" descr="C:\Users\chenf\AppData\Local\Microsoft\Windows\INetCache\IE\6O675LPK\coding-1294361_960_720[1].pn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2417" y="148590"/>
            <a:ext cx="936333" cy="890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图片 1" descr="屏幕剪辑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1017" y="1124744"/>
            <a:ext cx="4392488" cy="3115427"/>
          </a:xfrm>
          <a:prstGeom prst="rect">
            <a:avLst/>
          </a:prstGeom>
        </p:spPr>
      </p:pic>
      <p:pic>
        <p:nvPicPr>
          <p:cNvPr id="4" name="图片 3" descr="屏幕剪辑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57630" y="981931"/>
            <a:ext cx="3715299" cy="5013176"/>
          </a:xfrm>
          <a:prstGeom prst="rect">
            <a:avLst/>
          </a:prstGeom>
        </p:spPr>
      </p:pic>
      <p:sp>
        <p:nvSpPr>
          <p:cNvPr id="1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3824064" cy="365125"/>
          </a:xfrm>
        </p:spPr>
        <p:txBody>
          <a:bodyPr/>
          <a:lstStyle/>
          <a:p>
            <a:r>
              <a:rPr lang="en-US" altLang="zh-CN" dirty="0" smtClean="0"/>
              <a:t>© 2018   SeaTec Ship Services Co., Limited  </a:t>
            </a:r>
          </a:p>
          <a:p>
            <a:r>
              <a:rPr lang="en-US" altLang="zh-CN" dirty="0" smtClean="0"/>
              <a:t>Tel: 021 50460929     Email: tec@stshipserv.com</a:t>
            </a:r>
            <a:endParaRPr lang="zh-CN" altLang="en-US" dirty="0"/>
          </a:p>
        </p:txBody>
      </p:sp>
      <p:sp>
        <p:nvSpPr>
          <p:cNvPr id="13" name="文本框 12"/>
          <p:cNvSpPr txBox="1"/>
          <p:nvPr/>
        </p:nvSpPr>
        <p:spPr>
          <a:xfrm>
            <a:off x="827584" y="4437112"/>
            <a:ext cx="29070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err="1" smtClean="0"/>
              <a:t>Eg</a:t>
            </a:r>
            <a:r>
              <a:rPr lang="en-US" altLang="zh-CN" dirty="0" smtClean="0"/>
              <a:t>. of Pipe Isometric drawing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432507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15000"/>
            <a:lum/>
          </a:blip>
          <a:srcRect/>
          <a:stretch>
            <a:fillRect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827584" y="1598677"/>
            <a:ext cx="7920880" cy="4638635"/>
          </a:xfrm>
        </p:spPr>
        <p:txBody>
          <a:bodyPr>
            <a:noAutofit/>
          </a:bodyPr>
          <a:lstStyle/>
          <a:p>
            <a:pPr algn="l"/>
            <a:r>
              <a:rPr lang="en-US" sz="1800" dirty="0" smtClean="0">
                <a:solidFill>
                  <a:schemeClr val="tx2">
                    <a:lumMod val="75000"/>
                  </a:schemeClr>
                </a:solidFill>
              </a:rPr>
              <a:t>Based on Production drawings, our workshop can pre-fabricate the pipes, foundations, supports</a:t>
            </a:r>
            <a:r>
              <a:rPr lang="en-US" sz="1800" dirty="0">
                <a:solidFill>
                  <a:schemeClr val="tx2">
                    <a:lumMod val="75000"/>
                  </a:schemeClr>
                </a:solidFill>
              </a:rPr>
              <a:t>, and </a:t>
            </a:r>
            <a:r>
              <a:rPr lang="en-US" sz="1800" dirty="0" smtClean="0">
                <a:solidFill>
                  <a:schemeClr val="tx2">
                    <a:lumMod val="75000"/>
                  </a:schemeClr>
                </a:solidFill>
              </a:rPr>
              <a:t>galvanization, prepare the necessary valves, cables, bolts, nuts, gaskets, etc. </a:t>
            </a:r>
          </a:p>
          <a:p>
            <a:pPr algn="l"/>
            <a:endParaRPr lang="en-US" sz="1800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l"/>
            <a:r>
              <a:rPr lang="en-US" sz="1400" b="1" u="sng" dirty="0">
                <a:solidFill>
                  <a:schemeClr val="accent6">
                    <a:lumMod val="50000"/>
                  </a:schemeClr>
                </a:solidFill>
              </a:rPr>
              <a:t>Our workshop following by below quality standards:</a:t>
            </a:r>
          </a:p>
          <a:p>
            <a:pPr marL="285750" indent="-285750" algn="l">
              <a:buFont typeface="Wingdings"/>
              <a:buChar char="Ø"/>
            </a:pPr>
            <a:r>
              <a:rPr lang="en-US" sz="1400" dirty="0" smtClean="0">
                <a:solidFill>
                  <a:schemeClr val="accent6">
                    <a:lumMod val="50000"/>
                  </a:schemeClr>
                </a:solidFill>
              </a:rPr>
              <a:t>STS pipe standard QSTS-097-2020</a:t>
            </a:r>
          </a:p>
          <a:p>
            <a:pPr marL="285750" indent="-285750" algn="l">
              <a:buFont typeface="Wingdings"/>
              <a:buChar char="Ø"/>
            </a:pPr>
            <a:r>
              <a:rPr lang="en-US" sz="1400" dirty="0" smtClean="0">
                <a:solidFill>
                  <a:schemeClr val="accent6">
                    <a:lumMod val="50000"/>
                  </a:schemeClr>
                </a:solidFill>
              </a:rPr>
              <a:t>CSQS </a:t>
            </a:r>
            <a:r>
              <a:rPr lang="en-US" sz="1400" dirty="0" smtClean="0">
                <a:solidFill>
                  <a:schemeClr val="accent6">
                    <a:lumMod val="50000"/>
                  </a:schemeClr>
                </a:solidFill>
              </a:rPr>
              <a:t>China Shipbuilding Quality Standard</a:t>
            </a:r>
            <a:endParaRPr lang="en-US" altLang="zh-CN" sz="1400" dirty="0">
              <a:solidFill>
                <a:schemeClr val="accent6">
                  <a:lumMod val="50000"/>
                </a:schemeClr>
              </a:solidFill>
            </a:endParaRPr>
          </a:p>
          <a:p>
            <a:pPr marL="285750" indent="-285750" algn="l">
              <a:buFont typeface="Wingdings"/>
              <a:buChar char="Ø"/>
            </a:pPr>
            <a:r>
              <a:rPr lang="en-US" sz="1400" dirty="0">
                <a:solidFill>
                  <a:schemeClr val="accent6">
                    <a:lumMod val="50000"/>
                  </a:schemeClr>
                </a:solidFill>
              </a:rPr>
              <a:t>IACS No.47 S</a:t>
            </a:r>
            <a:r>
              <a:rPr lang="en-US" altLang="zh-CN" sz="1400" dirty="0">
                <a:solidFill>
                  <a:schemeClr val="accent6">
                    <a:lumMod val="50000"/>
                  </a:schemeClr>
                </a:solidFill>
              </a:rPr>
              <a:t>hipbuilding and Repair Quality Standard</a:t>
            </a:r>
          </a:p>
          <a:p>
            <a:pPr marL="285750" indent="-285750" algn="l">
              <a:buFont typeface="Wingdings"/>
              <a:buChar char="Ø"/>
            </a:pPr>
            <a:r>
              <a:rPr lang="en-US" sz="1400" dirty="0">
                <a:solidFill>
                  <a:schemeClr val="accent6">
                    <a:lumMod val="50000"/>
                  </a:schemeClr>
                </a:solidFill>
              </a:rPr>
              <a:t>IEC Electrical installation in ships standard</a:t>
            </a:r>
          </a:p>
          <a:p>
            <a:pPr marL="285750" indent="-285750" algn="l">
              <a:buFont typeface="Wingdings"/>
              <a:buChar char="Ø"/>
            </a:pPr>
            <a:r>
              <a:rPr lang="en-US" sz="1400" dirty="0">
                <a:solidFill>
                  <a:schemeClr val="accent6">
                    <a:lumMod val="50000"/>
                  </a:schemeClr>
                </a:solidFill>
              </a:rPr>
              <a:t>GB/T </a:t>
            </a:r>
            <a:r>
              <a:rPr lang="en-US" sz="1400" dirty="0" smtClean="0">
                <a:solidFill>
                  <a:schemeClr val="accent6">
                    <a:lumMod val="50000"/>
                  </a:schemeClr>
                </a:solidFill>
              </a:rPr>
              <a:t>13912-2002 Hot </a:t>
            </a:r>
            <a:r>
              <a:rPr lang="en-US" sz="1400" dirty="0">
                <a:solidFill>
                  <a:schemeClr val="accent6">
                    <a:lumMod val="50000"/>
                  </a:schemeClr>
                </a:solidFill>
              </a:rPr>
              <a:t>D</a:t>
            </a:r>
            <a:r>
              <a:rPr lang="en-US" sz="1400" dirty="0" smtClean="0">
                <a:solidFill>
                  <a:schemeClr val="accent6">
                    <a:lumMod val="50000"/>
                  </a:schemeClr>
                </a:solidFill>
              </a:rPr>
              <a:t>ipping Galvanizing</a:t>
            </a:r>
            <a:endParaRPr lang="en-US" sz="1400" dirty="0">
              <a:solidFill>
                <a:schemeClr val="accent6">
                  <a:lumMod val="50000"/>
                </a:schemeClr>
              </a:solidFill>
            </a:endParaRPr>
          </a:p>
          <a:p>
            <a:pPr algn="l"/>
            <a:endParaRPr lang="en-US" sz="18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7</a:t>
            </a:fld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08304" y="188640"/>
            <a:ext cx="1584176" cy="43204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67544" y="1013902"/>
            <a:ext cx="82192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chemeClr val="tx2">
                    <a:lumMod val="75000"/>
                  </a:schemeClr>
                </a:solidFill>
              </a:rPr>
              <a:t>4. Pipe </a:t>
            </a:r>
            <a:r>
              <a:rPr lang="en-US" altLang="zh-CN" sz="2800" dirty="0">
                <a:solidFill>
                  <a:schemeClr val="tx2">
                    <a:lumMod val="75000"/>
                  </a:schemeClr>
                </a:solidFill>
              </a:rPr>
              <a:t>Pre-fabrication and inspection in workshop</a:t>
            </a:r>
          </a:p>
        </p:txBody>
      </p:sp>
      <p:sp>
        <p:nvSpPr>
          <p:cNvPr id="9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3824064" cy="365125"/>
          </a:xfrm>
        </p:spPr>
        <p:txBody>
          <a:bodyPr/>
          <a:lstStyle/>
          <a:p>
            <a:r>
              <a:rPr lang="en-US" altLang="zh-CN" dirty="0" smtClean="0"/>
              <a:t>© 2018   SeaTec Ship Services Co., Limited  </a:t>
            </a:r>
          </a:p>
          <a:p>
            <a:r>
              <a:rPr lang="en-US" altLang="zh-CN" dirty="0" smtClean="0"/>
              <a:t>Tel: 021 50460929     Email: tec@stshipserv.com</a:t>
            </a:r>
            <a:endParaRPr lang="zh-CN" altLang="en-US" dirty="0"/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3608" y="4653136"/>
            <a:ext cx="1704188" cy="1296144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386" r="10033" b="16935"/>
          <a:stretch/>
        </p:blipFill>
        <p:spPr>
          <a:xfrm>
            <a:off x="4620053" y="4653136"/>
            <a:ext cx="1680139" cy="1296144"/>
          </a:xfrm>
          <a:prstGeom prst="rect">
            <a:avLst/>
          </a:prstGeom>
        </p:spPr>
      </p:pic>
      <p:pic>
        <p:nvPicPr>
          <p:cNvPr id="1026" name="Picture 2" descr="D:\Ship\3. Projects\BWMS\Freja Baltic\photo\PC050904.JPG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43808" y="4653136"/>
            <a:ext cx="1667677" cy="1296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5536" y="174678"/>
            <a:ext cx="1237677" cy="892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82507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15000"/>
            <a:lum/>
          </a:blip>
          <a:srcRect/>
          <a:stretch>
            <a:fillRect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827584" y="1598677"/>
            <a:ext cx="7920880" cy="4638635"/>
          </a:xfrm>
        </p:spPr>
        <p:txBody>
          <a:bodyPr>
            <a:noAutofit/>
          </a:bodyPr>
          <a:lstStyle/>
          <a:p>
            <a:pPr algn="l"/>
            <a:r>
              <a:rPr lang="en-US" sz="1800" dirty="0" smtClean="0">
                <a:solidFill>
                  <a:schemeClr val="tx2">
                    <a:lumMod val="75000"/>
                  </a:schemeClr>
                </a:solidFill>
              </a:rPr>
              <a:t>We can carry out the installation job on board, we have a team with good experience of pipe, electrical and steel works,</a:t>
            </a:r>
          </a:p>
          <a:p>
            <a:pPr algn="l"/>
            <a:endParaRPr lang="en-US" sz="1800" dirty="0">
              <a:solidFill>
                <a:schemeClr val="tx2">
                  <a:lumMod val="75000"/>
                </a:schemeClr>
              </a:solidFill>
            </a:endParaRPr>
          </a:p>
          <a:p>
            <a:pPr algn="l"/>
            <a:r>
              <a:rPr lang="en-US" sz="1800" dirty="0" smtClean="0">
                <a:solidFill>
                  <a:schemeClr val="tx2">
                    <a:lumMod val="75000"/>
                  </a:schemeClr>
                </a:solidFill>
              </a:rPr>
              <a:t> Normally, installation time takes about 10 ~ 12 days for  One set of medium size BWTS and 15~ 18days for 2 sets BWTS.</a:t>
            </a: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8</a:t>
            </a:fld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08304" y="188640"/>
            <a:ext cx="1584176" cy="43204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27584" y="1013902"/>
            <a:ext cx="76328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tx2">
                    <a:lumMod val="75000"/>
                  </a:schemeClr>
                </a:solidFill>
              </a:rPr>
              <a:t>5</a:t>
            </a:r>
            <a:r>
              <a:rPr lang="en-US" altLang="zh-CN" sz="2800" dirty="0" smtClean="0">
                <a:solidFill>
                  <a:schemeClr val="tx2">
                    <a:lumMod val="75000"/>
                  </a:schemeClr>
                </a:solidFill>
              </a:rPr>
              <a:t>. Installation on board</a:t>
            </a:r>
          </a:p>
        </p:txBody>
      </p:sp>
      <p:pic>
        <p:nvPicPr>
          <p:cNvPr id="2050" name="Picture 2" descr="D:\Ship\3. Projects\BWMS\Freja Baltic\photo\PC181229.JP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07904" y="3861048"/>
            <a:ext cx="2448272" cy="1836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D:\Ship\3. Projects\BWMS\Freja Baltic\photo\PC101039.JP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1600" y="3827174"/>
            <a:ext cx="2520280" cy="1890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D:\Ship\3. Projects\BWMS\Freja Baltic\photo\PC251492.JPG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72199" y="3861048"/>
            <a:ext cx="2352261" cy="1836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6717" t="13233" r="21251" b="33513"/>
          <a:stretch/>
        </p:blipFill>
        <p:spPr>
          <a:xfrm>
            <a:off x="251520" y="218535"/>
            <a:ext cx="764203" cy="782149"/>
          </a:xfrm>
          <a:prstGeom prst="rect">
            <a:avLst/>
          </a:prstGeom>
        </p:spPr>
      </p:pic>
      <p:sp>
        <p:nvSpPr>
          <p:cNvPr id="13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3824064" cy="365125"/>
          </a:xfrm>
        </p:spPr>
        <p:txBody>
          <a:bodyPr/>
          <a:lstStyle/>
          <a:p>
            <a:r>
              <a:rPr lang="en-US" altLang="zh-CN" dirty="0" smtClean="0"/>
              <a:t>© 2018   SeaTec Ship Services Co., Limited  </a:t>
            </a:r>
          </a:p>
          <a:p>
            <a:r>
              <a:rPr lang="en-US" altLang="zh-CN" dirty="0" smtClean="0"/>
              <a:t>Tel: 021 50460929     Email: tec@stshipserv.com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912201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2763</TotalTime>
  <Words>460</Words>
  <Application>Microsoft Office PowerPoint</Application>
  <PresentationFormat>全屏显示(4:3)</PresentationFormat>
  <Paragraphs>71</Paragraphs>
  <Slides>8</Slides>
  <Notes>7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14" baseType="lpstr">
      <vt:lpstr>宋体</vt:lpstr>
      <vt:lpstr>Arial</vt:lpstr>
      <vt:lpstr>Calibri</vt:lpstr>
      <vt:lpstr>Times New Roman</vt:lpstr>
      <vt:lpstr>Wingdings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压载水处理的解决方案</dc:title>
  <dc:creator>chenf</dc:creator>
  <cp:lastModifiedBy>Lenovo</cp:lastModifiedBy>
  <cp:revision>133</cp:revision>
  <cp:lastPrinted>2018-10-24T16:32:55Z</cp:lastPrinted>
  <dcterms:created xsi:type="dcterms:W3CDTF">2018-06-18T00:55:18Z</dcterms:created>
  <dcterms:modified xsi:type="dcterms:W3CDTF">2026-05-26T14:47:21Z</dcterms:modified>
</cp:coreProperties>
</file>